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8288000" cy="10287000"/>
  <p:notesSz cx="6858000" cy="9144000"/>
  <p:embeddedFontLst>
    <p:embeddedFont>
      <p:font typeface="League Spartan" pitchFamily="2" charset="77"/>
      <p:regular r:id="rId32"/>
      <p:bold r:id="rId33"/>
    </p:embeddedFont>
    <p:embeddedFont>
      <p:font typeface="Source Sans Pro" panose="020B0503030403020204" pitchFamily="34" charset="0"/>
      <p:regular r:id="rId34"/>
      <p:bold r:id="rId35"/>
      <p:italic r:id="rId36"/>
      <p:boldItalic r:id="rId37"/>
    </p:embeddedFont>
    <p:embeddedFont>
      <p:font typeface="Source Sans Pro Bold" panose="020B0703030403020204" pitchFamily="34" charset="0"/>
      <p:regular r:id="rId38"/>
      <p:bold r:id="rId39"/>
    </p:embeddedFont>
    <p:embeddedFont>
      <p:font typeface="Source Sans Pro Bold Italics" panose="020B0703030403090204" pitchFamily="34" charset="77"/>
      <p:regular r:id="rId40"/>
      <p:bold r:id="rId41"/>
      <p:italic r:id="rId42"/>
      <p:boldItalic r:id="rId43"/>
    </p:embeddedFont>
    <p:embeddedFont>
      <p:font typeface="Source Sans Pro Italics" panose="020B0503030403090204" pitchFamily="34" charset="77"/>
      <p:regular r:id="rId44"/>
      <p: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11" autoAdjust="0"/>
  </p:normalViewPr>
  <p:slideViewPr>
    <p:cSldViewPr>
      <p:cViewPr varScale="1">
        <p:scale>
          <a:sx n="73" d="100"/>
          <a:sy n="73" d="100"/>
        </p:scale>
        <p:origin x="70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missingkids.org/theissues/trafficking" TargetMode="Externa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11" name="Freeform 11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937674" y="3137035"/>
            <a:ext cx="14412652" cy="143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2"/>
              </a:lnSpc>
            </a:pPr>
            <a:r>
              <a:rPr lang="en-US" sz="266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Today’s lesson will include discussion about difficult and sensitive topics, including human trafficking, unhealthy relationships, and exploitation. If at any point during the lesson you feel uncomfortable or need a break, you are allowed to step out of the classroom to a safe, designated space.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61232" y="2317233"/>
            <a:ext cx="8268968" cy="593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94"/>
              </a:lnSpc>
              <a:spcBef>
                <a:spcPct val="0"/>
              </a:spcBef>
            </a:pPr>
            <a:r>
              <a:rPr lang="en-US" sz="3424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Trigger Warning: Sensitive Content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43421" y="5263078"/>
            <a:ext cx="2776245" cy="586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4"/>
              </a:lnSpc>
              <a:spcBef>
                <a:spcPct val="0"/>
              </a:spcBef>
            </a:pPr>
            <a:r>
              <a:rPr lang="en-US" sz="3424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Instructions: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46942" y="6041221"/>
            <a:ext cx="8062186" cy="156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5"/>
              </a:lnSpc>
            </a:pPr>
            <a:r>
              <a:rPr lang="en-US" sz="2712" b="1">
                <a:solidFill>
                  <a:srgbClr val="5B5A5A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1. Find your seat</a:t>
            </a:r>
          </a:p>
          <a:p>
            <a:pPr algn="l">
              <a:lnSpc>
                <a:spcPts val="4285"/>
              </a:lnSpc>
            </a:pPr>
            <a:r>
              <a:rPr lang="en-US" sz="2712" b="1">
                <a:solidFill>
                  <a:srgbClr val="5B5A5A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2. Take a copy of the Pre-Assessment from your desk</a:t>
            </a:r>
          </a:p>
          <a:p>
            <a:pPr algn="l">
              <a:lnSpc>
                <a:spcPts val="4285"/>
              </a:lnSpc>
            </a:pPr>
            <a:r>
              <a:rPr lang="en-US" sz="2712" b="1">
                <a:solidFill>
                  <a:srgbClr val="5B5A5A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3. Begin working quietly on the Pre-Assessment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163464" y="8312478"/>
            <a:ext cx="11136159" cy="945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</a:pPr>
            <a:r>
              <a:rPr lang="en-US" sz="266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This helps us understand what you already know so we can better support you.</a:t>
            </a:r>
          </a:p>
          <a:p>
            <a:pPr algn="ctr">
              <a:lnSpc>
                <a:spcPts val="3832"/>
              </a:lnSpc>
            </a:pPr>
            <a:r>
              <a:rPr lang="en-US" sz="266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Your answers are private—just do your best!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7" name="Freeform 7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1603178" y="2045590"/>
            <a:ext cx="4146936" cy="7904887"/>
            <a:chOff x="0" y="0"/>
            <a:chExt cx="8624570" cy="16440150"/>
          </a:xfrm>
        </p:grpSpPr>
        <p:sp>
          <p:nvSpPr>
            <p:cNvPr id="10" name="Freeform 10"/>
            <p:cNvSpPr/>
            <p:nvPr/>
          </p:nvSpPr>
          <p:spPr>
            <a:xfrm>
              <a:off x="410210" y="266697"/>
              <a:ext cx="7753350" cy="15908025"/>
            </a:xfrm>
            <a:custGeom>
              <a:avLst/>
              <a:gdLst/>
              <a:ahLst/>
              <a:cxnLst/>
              <a:rect l="l" t="t" r="r" b="b"/>
              <a:pathLst>
                <a:path w="7753350" h="15908025">
                  <a:moveTo>
                    <a:pt x="7753350" y="791213"/>
                  </a:moveTo>
                  <a:lnTo>
                    <a:pt x="7753350" y="15116814"/>
                  </a:lnTo>
                  <a:cubicBezTo>
                    <a:pt x="7753350" y="15553694"/>
                    <a:pt x="7399020" y="15908024"/>
                    <a:pt x="6962140" y="15908024"/>
                  </a:cubicBezTo>
                  <a:lnTo>
                    <a:pt x="791210" y="15908024"/>
                  </a:lnTo>
                  <a:cubicBezTo>
                    <a:pt x="354330" y="15908024"/>
                    <a:pt x="0" y="15553694"/>
                    <a:pt x="0" y="15116814"/>
                  </a:cubicBezTo>
                  <a:lnTo>
                    <a:pt x="0" y="791213"/>
                  </a:lnTo>
                  <a:cubicBezTo>
                    <a:pt x="0" y="354333"/>
                    <a:pt x="354330" y="3"/>
                    <a:pt x="791210" y="3"/>
                  </a:cubicBezTo>
                  <a:lnTo>
                    <a:pt x="6962140" y="3"/>
                  </a:lnTo>
                  <a:cubicBezTo>
                    <a:pt x="7399020" y="-1267"/>
                    <a:pt x="7753350" y="353063"/>
                    <a:pt x="7753350" y="791213"/>
                  </a:cubicBezTo>
                  <a:close/>
                </a:path>
              </a:pathLst>
            </a:custGeom>
            <a:blipFill>
              <a:blip r:embed="rId4"/>
              <a:stretch>
                <a:fillRect l="-3143" t="-11288" r="-1276" b="-631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8636000" cy="16446500"/>
            </a:xfrm>
            <a:custGeom>
              <a:avLst/>
              <a:gdLst/>
              <a:ahLst/>
              <a:cxnLst/>
              <a:rect l="l" t="t" r="r" b="b"/>
              <a:pathLst>
                <a:path w="8636000" h="16446500">
                  <a:moveTo>
                    <a:pt x="0" y="0"/>
                  </a:moveTo>
                  <a:lnTo>
                    <a:pt x="8636000" y="0"/>
                  </a:lnTo>
                  <a:lnTo>
                    <a:pt x="8636000" y="16446500"/>
                  </a:lnTo>
                  <a:lnTo>
                    <a:pt x="0" y="16446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706502" y="3901152"/>
            <a:ext cx="9761718" cy="2144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1"/>
              </a:lnSpc>
            </a:pPr>
            <a:r>
              <a:rPr lang="en-US" sz="400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Fraud is when someone lies or tricks you to get you to do something.</a:t>
            </a:r>
          </a:p>
          <a:p>
            <a:pPr algn="l">
              <a:lnSpc>
                <a:spcPts val="5761"/>
              </a:lnSpc>
            </a:pPr>
            <a:endParaRPr lang="en-US" sz="4001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38505" y="2908321"/>
            <a:ext cx="10098721" cy="6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  <a:spcBef>
                <a:spcPct val="0"/>
              </a:spcBef>
            </a:pPr>
            <a:r>
              <a:rPr lang="en-US" sz="360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is Fraud?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06502" y="5432110"/>
            <a:ext cx="9761718" cy="3592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1"/>
              </a:lnSpc>
            </a:pPr>
            <a:r>
              <a:rPr lang="en-US" sz="400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It can sound like:</a:t>
            </a:r>
          </a:p>
          <a:p>
            <a:pPr marL="863899" lvl="1" indent="-431950" algn="l">
              <a:lnSpc>
                <a:spcPts val="5761"/>
              </a:lnSpc>
              <a:buFont typeface="Arial"/>
              <a:buChar char="•"/>
            </a:pPr>
            <a:r>
              <a:rPr lang="en-US" sz="400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“I can get you a modeling job—just send me pics first.”</a:t>
            </a:r>
          </a:p>
          <a:p>
            <a:pPr marL="863899" lvl="1" indent="-431950" algn="l">
              <a:lnSpc>
                <a:spcPts val="5761"/>
              </a:lnSpc>
              <a:buFont typeface="Arial"/>
              <a:buChar char="•"/>
            </a:pPr>
            <a:r>
              <a:rPr lang="en-US" sz="400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“This is just for fun, no one will ever find out.”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7602837" y="250577"/>
            <a:ext cx="255528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11" name="Freeform 11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194977" y="4613261"/>
            <a:ext cx="13898047" cy="2743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1"/>
              </a:lnSpc>
            </a:pPr>
            <a:r>
              <a:rPr lang="en-US" sz="382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Force is when someone uses physical power or threats of physical harm to make a person do something they don’t want to do. It can include hurting someone, threatening to hurt them, or using intimidation or violence to control their actions.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8505" y="2908321"/>
            <a:ext cx="10098721" cy="6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  <a:spcBef>
                <a:spcPct val="0"/>
              </a:spcBef>
            </a:pPr>
            <a:r>
              <a:rPr lang="en-US" sz="360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is Force?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497714" y="250577"/>
            <a:ext cx="360652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11" name="Freeform 11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18672" y="3643490"/>
            <a:ext cx="14174366" cy="633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8"/>
              </a:lnSpc>
            </a:pPr>
            <a:r>
              <a:rPr lang="en-US" sz="3603" b="1" i="1">
                <a:solidFill>
                  <a:srgbClr val="00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Anyone can be at risk, but traffickers often target people who: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837381"/>
            <a:ext cx="15057066" cy="6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  <a:spcBef>
                <a:spcPct val="0"/>
              </a:spcBef>
            </a:pPr>
            <a:r>
              <a:rPr lang="en-US" sz="360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Who is at Risk?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18672" y="4415161"/>
            <a:ext cx="13755698" cy="388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Want to feel loved, seen, or supported</a:t>
            </a:r>
          </a:p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Spend a lot of time online alone</a:t>
            </a:r>
          </a:p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Are going through a hard time at home or school</a:t>
            </a:r>
          </a:p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Need money, food, or a place to stay</a:t>
            </a:r>
          </a:p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Feel lonely, insecure, or depressed</a:t>
            </a:r>
          </a:p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Have run away or don’t feel safe at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415105" y="250577"/>
            <a:ext cx="443260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8505" y="8492956"/>
            <a:ext cx="16376600" cy="627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8"/>
              </a:lnSpc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Remember: There’s no “type” of person traffickers go after—it can happen to anyone.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11" name="Freeform 11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2837381"/>
            <a:ext cx="15057066" cy="6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  <a:spcBef>
                <a:spcPct val="0"/>
              </a:spcBef>
            </a:pPr>
            <a:r>
              <a:rPr lang="en-US" sz="360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Who is at Risk? (Continued)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407608" y="250577"/>
            <a:ext cx="450758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99759" y="3848564"/>
            <a:ext cx="15926648" cy="3171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1790" lvl="1" indent="-380895" algn="l">
              <a:lnSpc>
                <a:spcPts val="5080"/>
              </a:lnSpc>
              <a:buFont typeface="Arial"/>
              <a:buChar char="•"/>
            </a:pPr>
            <a:r>
              <a:rPr lang="en-US" sz="3528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People from communities with poverty, unstable housing, or limited support </a:t>
            </a:r>
          </a:p>
          <a:p>
            <a:pPr marL="761790" lvl="1" indent="-380895" algn="l">
              <a:lnSpc>
                <a:spcPts val="5080"/>
              </a:lnSpc>
              <a:buFont typeface="Arial"/>
              <a:buChar char="•"/>
            </a:pPr>
            <a:r>
              <a:rPr lang="en-US" sz="3528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Youth of color</a:t>
            </a:r>
          </a:p>
          <a:p>
            <a:pPr marL="761790" lvl="1" indent="-380895" algn="l">
              <a:lnSpc>
                <a:spcPts val="5080"/>
              </a:lnSpc>
              <a:buFont typeface="Arial"/>
              <a:buChar char="•"/>
            </a:pPr>
            <a:r>
              <a:rPr lang="en-US" sz="3528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Girls and women (although males are heavily targeted as well, particularly online)</a:t>
            </a:r>
          </a:p>
          <a:p>
            <a:pPr marL="761790" lvl="1" indent="-380895" algn="l">
              <a:lnSpc>
                <a:spcPts val="5080"/>
              </a:lnSpc>
              <a:buFont typeface="Arial"/>
              <a:buChar char="•"/>
            </a:pPr>
            <a:r>
              <a:rPr lang="en-US" sz="3528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Youth and runaways</a:t>
            </a:r>
          </a:p>
          <a:p>
            <a:pPr marL="761790" lvl="1" indent="-380895" algn="l">
              <a:lnSpc>
                <a:spcPts val="5080"/>
              </a:lnSpc>
              <a:buFont typeface="Arial"/>
              <a:buChar char="•"/>
            </a:pPr>
            <a:r>
              <a:rPr lang="en-US" sz="3528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LGBTQ+ youth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91616" y="7811577"/>
            <a:ext cx="13304764" cy="1215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0"/>
              </a:lnSpc>
            </a:pPr>
            <a:r>
              <a:rPr lang="en-US" sz="3464" b="1" dirty="0">
                <a:solidFill>
                  <a:srgbClr val="0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Traffickers look to exploit a </a:t>
            </a:r>
            <a:r>
              <a:rPr lang="en-US" sz="3464" b="1" u="sng" dirty="0">
                <a:solidFill>
                  <a:srgbClr val="0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vulnerability</a:t>
            </a:r>
            <a:r>
              <a:rPr lang="en-US" sz="3464" b="1" dirty="0">
                <a:solidFill>
                  <a:srgbClr val="0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, not necessarily a specific “type” of person — which means no one is completely exempt.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11" name="Freeform 11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18672" y="3643490"/>
            <a:ext cx="14174366" cy="633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8"/>
              </a:lnSpc>
            </a:pPr>
            <a:r>
              <a:rPr lang="en-US" sz="3603" b="1" i="1">
                <a:solidFill>
                  <a:srgbClr val="00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Signs to Look For in Yourself or Friends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837381"/>
            <a:ext cx="15057066" cy="6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  <a:spcBef>
                <a:spcPct val="0"/>
              </a:spcBef>
            </a:pPr>
            <a:r>
              <a:rPr lang="en-US" sz="360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Basic Identification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18672" y="4467108"/>
            <a:ext cx="13755698" cy="3919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975" lvl="1" indent="-388988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Someone is controlling your choices</a:t>
            </a:r>
          </a:p>
          <a:p>
            <a:pPr marL="777975" lvl="1" indent="-388988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You’re being asked for sexual pictures or sexual favors</a:t>
            </a:r>
          </a:p>
          <a:p>
            <a:pPr marL="777975" lvl="1" indent="-388988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relationship that feels too intense, too fast</a:t>
            </a:r>
          </a:p>
          <a:p>
            <a:pPr marL="777975" lvl="1" indent="-388988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 feel scared, pressured, or trapped</a:t>
            </a:r>
          </a:p>
          <a:p>
            <a:pPr marL="777975" lvl="1" indent="-388988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Big or sudden changes</a:t>
            </a:r>
          </a:p>
          <a:p>
            <a:pPr marL="777975" lvl="1" indent="-388988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Online situations that feel wrong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497714" y="250577"/>
            <a:ext cx="360652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11" name="Freeform 11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18672" y="3643490"/>
            <a:ext cx="14174366" cy="129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8"/>
              </a:lnSpc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Traffickers can be anyone — strangers, peers, adults, or even trusted individuals. There is no single “look” or demographic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837381"/>
            <a:ext cx="15057066" cy="6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  <a:spcBef>
                <a:spcPct val="0"/>
              </a:spcBef>
            </a:pPr>
            <a:r>
              <a:rPr lang="en-US" sz="360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Trafficker Demographics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18672" y="5124333"/>
            <a:ext cx="13755698" cy="323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Adults of any gender</a:t>
            </a:r>
          </a:p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People with close access to youth</a:t>
            </a:r>
          </a:p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Individuals motivated by power, control, or profit</a:t>
            </a:r>
          </a:p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People from any socioeconomic status</a:t>
            </a:r>
          </a:p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Traffickers of all races and ethnicities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956552" y="8625182"/>
            <a:ext cx="10374896" cy="633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8"/>
              </a:lnSpc>
            </a:pPr>
            <a:r>
              <a:rPr lang="en-US" sz="3603" b="1">
                <a:solidFill>
                  <a:srgbClr val="0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Exploitation is about opportunity, not background.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497714" y="250577"/>
            <a:ext cx="360652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11" name="Freeform 11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298981" y="6822935"/>
            <a:ext cx="12477369" cy="129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8"/>
              </a:lnSpc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 trafficking, this can be especially harmful—victims may worry others will blame them or think they “chose” what happened.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837381"/>
            <a:ext cx="15057066" cy="6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  <a:spcBef>
                <a:spcPct val="0"/>
              </a:spcBef>
            </a:pPr>
            <a:r>
              <a:rPr lang="en-US" sz="360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Stigmatization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59817" y="4134840"/>
            <a:ext cx="13755698" cy="1931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Means judging or labeling someone in a hurtful way</a:t>
            </a:r>
          </a:p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Makes victims feel blamed or ashamed</a:t>
            </a:r>
          </a:p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Can stop them from asking for help or reporting what’s happening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452661" y="250577"/>
            <a:ext cx="405705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11" name="Freeform 11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59817" y="4021112"/>
            <a:ext cx="14174366" cy="129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8"/>
              </a:lnSpc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Traffickers don’t usually grab people off the street. They use tricks, lies, and fake relationships to build trust first.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837381"/>
            <a:ext cx="15057066" cy="6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  <a:spcBef>
                <a:spcPct val="0"/>
              </a:spcBef>
            </a:pPr>
            <a:r>
              <a:rPr lang="en-US" sz="360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How Do Traffickers Recruit?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602837" y="250577"/>
            <a:ext cx="375669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7" name="Freeform 7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12115" y="3199491"/>
            <a:ext cx="14174366" cy="633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8"/>
              </a:lnSpc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Ways they recruit: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0998" y="2475474"/>
            <a:ext cx="15057066" cy="6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  <a:spcBef>
                <a:spcPct val="0"/>
              </a:spcBef>
            </a:pPr>
            <a:r>
              <a:rPr lang="en-US" sz="360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How Do Traffickers Recruit?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31682" y="3946909"/>
            <a:ext cx="13755698" cy="1931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Flirting online or in person to start a “relationship”</a:t>
            </a:r>
          </a:p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Sending money, gifts, food, or rides</a:t>
            </a:r>
          </a:p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Pretending to be a boyfriend/girlfriend, manager, or talent scout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31682" y="5992803"/>
            <a:ext cx="5011861" cy="633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8"/>
              </a:lnSpc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Saying things like: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395430" y="9191625"/>
            <a:ext cx="8991950" cy="518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4"/>
              </a:lnSpc>
            </a:pPr>
            <a:r>
              <a:rPr lang="en-US" sz="3003" b="1">
                <a:solidFill>
                  <a:srgbClr val="0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This can happen on social media, in real life, or both.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602837" y="250577"/>
            <a:ext cx="375669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17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352640" y="6819112"/>
            <a:ext cx="4753188" cy="824887"/>
            <a:chOff x="0" y="0"/>
            <a:chExt cx="6337585" cy="109984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37585" cy="1099849"/>
            </a:xfrm>
            <a:custGeom>
              <a:avLst/>
              <a:gdLst/>
              <a:ahLst/>
              <a:cxnLst/>
              <a:rect l="l" t="t" r="r" b="b"/>
              <a:pathLst>
                <a:path w="6337585" h="1099849">
                  <a:moveTo>
                    <a:pt x="0" y="0"/>
                  </a:moveTo>
                  <a:lnTo>
                    <a:pt x="6337585" y="0"/>
                  </a:lnTo>
                  <a:lnTo>
                    <a:pt x="6337585" y="1099849"/>
                  </a:lnTo>
                  <a:lnTo>
                    <a:pt x="0" y="1099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903" t="-320637" r="-133682" b="-50207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30864" y="150075"/>
              <a:ext cx="5906721" cy="5884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681"/>
                </a:lnSpc>
              </a:pPr>
              <a:r>
                <a:rPr lang="en-US" sz="2556" dirty="0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You’re different. You’re special.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643543" y="7643999"/>
            <a:ext cx="4958675" cy="1034652"/>
            <a:chOff x="0" y="0"/>
            <a:chExt cx="6611566" cy="137953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611566" cy="1379535"/>
            </a:xfrm>
            <a:custGeom>
              <a:avLst/>
              <a:gdLst/>
              <a:ahLst/>
              <a:cxnLst/>
              <a:rect l="l" t="t" r="r" b="b"/>
              <a:pathLst>
                <a:path w="6611566" h="1379535">
                  <a:moveTo>
                    <a:pt x="0" y="0"/>
                  </a:moveTo>
                  <a:lnTo>
                    <a:pt x="6611566" y="0"/>
                  </a:lnTo>
                  <a:lnTo>
                    <a:pt x="6611566" y="1379535"/>
                  </a:lnTo>
                  <a:lnTo>
                    <a:pt x="0" y="1379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6005" t="-243704" r="-15155" b="-3919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72846" y="297238"/>
              <a:ext cx="5564639" cy="569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81"/>
                </a:lnSpc>
              </a:pPr>
              <a:r>
                <a:rPr lang="en-US" sz="2556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You can make easy money.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352640" y="8491724"/>
            <a:ext cx="3142827" cy="967041"/>
            <a:chOff x="0" y="0"/>
            <a:chExt cx="4190436" cy="128938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190436" cy="1289388"/>
            </a:xfrm>
            <a:custGeom>
              <a:avLst/>
              <a:gdLst/>
              <a:ahLst/>
              <a:cxnLst/>
              <a:rect l="l" t="t" r="r" b="b"/>
              <a:pathLst>
                <a:path w="4190436" h="1289388">
                  <a:moveTo>
                    <a:pt x="0" y="0"/>
                  </a:moveTo>
                  <a:lnTo>
                    <a:pt x="4190436" y="0"/>
                  </a:lnTo>
                  <a:lnTo>
                    <a:pt x="4190436" y="1289388"/>
                  </a:lnTo>
                  <a:lnTo>
                    <a:pt x="0" y="1289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8316" t="-145201" r="-202180" b="-541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550071" y="331138"/>
              <a:ext cx="3530543" cy="569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681"/>
                </a:lnSpc>
              </a:pPr>
              <a:r>
                <a:rPr lang="en-US" sz="255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I’ll take care of you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7" name="Freeform 7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60" end="2210"/>
                </p14:media>
              </p:ext>
            </p:extLst>
          </p:nvPr>
        </p:nvPicPr>
        <p:blipFill>
          <a:blip r:embed="rId6"/>
          <a:srcRect l="106" t="821" b="1367"/>
          <a:stretch>
            <a:fillRect/>
          </a:stretch>
        </p:blipFill>
        <p:spPr>
          <a:xfrm>
            <a:off x="2187483" y="1353413"/>
            <a:ext cx="13913034" cy="771972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7487909" y="250577"/>
            <a:ext cx="370457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18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00682" y="9046717"/>
            <a:ext cx="7486636" cy="557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49"/>
              </a:lnSpc>
              <a:spcBef>
                <a:spcPct val="0"/>
              </a:spcBef>
            </a:pPr>
            <a:r>
              <a:rPr lang="en-US" sz="3249" u="sng">
                <a:solidFill>
                  <a:srgbClr val="356DCE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7" tooltip="https://www.missingkids.org/theissues/trafficking"/>
              </a:rPr>
              <a:t>Child Sex Trafficking Vulnerabilities NCMEC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587543" y="9589847"/>
            <a:ext cx="7112913" cy="360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8"/>
              </a:lnSpc>
              <a:spcBef>
                <a:spcPct val="0"/>
              </a:spcBef>
            </a:pPr>
            <a:r>
              <a:rPr lang="en-US" sz="2134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If video isn’t playing, click on link and scroll down to view video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71937" y="2121853"/>
            <a:ext cx="4331780" cy="6043295"/>
          </a:xfrm>
          <a:custGeom>
            <a:avLst/>
            <a:gdLst/>
            <a:ahLst/>
            <a:cxnLst/>
            <a:rect l="l" t="t" r="r" b="b"/>
            <a:pathLst>
              <a:path w="4331780" h="6043295">
                <a:moveTo>
                  <a:pt x="0" y="0"/>
                </a:moveTo>
                <a:lnTo>
                  <a:pt x="4331780" y="0"/>
                </a:lnTo>
                <a:lnTo>
                  <a:pt x="4331780" y="6043294"/>
                </a:lnTo>
                <a:lnTo>
                  <a:pt x="0" y="6043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4" name="Freeform 4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7982109" y="3452178"/>
            <a:ext cx="7729330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7982109" y="5560143"/>
            <a:ext cx="7729330" cy="682928"/>
            <a:chOff x="0" y="0"/>
            <a:chExt cx="1812909" cy="1601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12909" cy="160180"/>
            </a:xfrm>
            <a:custGeom>
              <a:avLst/>
              <a:gdLst/>
              <a:ahLst/>
              <a:cxnLst/>
              <a:rect l="l" t="t" r="r" b="b"/>
              <a:pathLst>
                <a:path w="1812909" h="160180">
                  <a:moveTo>
                    <a:pt x="0" y="0"/>
                  </a:moveTo>
                  <a:lnTo>
                    <a:pt x="1812909" y="0"/>
                  </a:lnTo>
                  <a:lnTo>
                    <a:pt x="1812909" y="160180"/>
                  </a:lnTo>
                  <a:lnTo>
                    <a:pt x="0" y="160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812909" cy="1792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982109" y="3561643"/>
            <a:ext cx="8033954" cy="2127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7211"/>
              </a:lnSpc>
            </a:pPr>
            <a:r>
              <a:rPr lang="en-US" sz="12294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  <a:endParaRPr lang="en-US" sz="12294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096547" y="5715182"/>
            <a:ext cx="7614892" cy="777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7"/>
              </a:lnSpc>
            </a:pPr>
            <a:r>
              <a:rPr lang="en-US" sz="2212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Education is Prevention — Knowledge That Protects</a:t>
            </a:r>
          </a:p>
          <a:p>
            <a:pPr algn="l">
              <a:lnSpc>
                <a:spcPts val="3097"/>
              </a:lnSpc>
            </a:pPr>
            <a:endParaRPr lang="en-US" sz="2212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11" name="Freeform 11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59817" y="3561398"/>
            <a:ext cx="14174366" cy="633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8"/>
              </a:lnSpc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Behavioral Signs- A friend may be in trouble if they: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837381"/>
            <a:ext cx="15057066" cy="6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  <a:spcBef>
                <a:spcPct val="0"/>
              </a:spcBef>
            </a:pPr>
            <a:r>
              <a:rPr lang="en-US" sz="360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Warning Signs: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79384" y="4308816"/>
            <a:ext cx="13755698" cy="323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Start talking or dressing in ways that seem very different</a:t>
            </a:r>
          </a:p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Have money or things they can’t explain</a:t>
            </a:r>
          </a:p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Seem scared, secretive, or withdrawn</a:t>
            </a:r>
          </a:p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Lose interest in school, friends, or activities they liked before</a:t>
            </a:r>
          </a:p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Always check in with someone older before making any move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487909" y="250577"/>
            <a:ext cx="370457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11" name="Freeform 11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59817" y="3561398"/>
            <a:ext cx="14174366" cy="633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8"/>
              </a:lnSpc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Relational Signs- Warning Signs in a Relationship: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837381"/>
            <a:ext cx="15057066" cy="6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  <a:spcBef>
                <a:spcPct val="0"/>
              </a:spcBef>
            </a:pPr>
            <a:r>
              <a:rPr lang="en-US" sz="360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Warning Signs: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79384" y="4308816"/>
            <a:ext cx="13755698" cy="258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person is much older or controlling</a:t>
            </a:r>
          </a:p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They demand nudes or sexual favors in return for gifts or love</a:t>
            </a:r>
          </a:p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 feel like you owe them or can’t say no</a:t>
            </a:r>
          </a:p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You’re hiding the relationship from friends or adults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79384" y="7035814"/>
            <a:ext cx="14174366" cy="633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8"/>
              </a:lnSpc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They say things like: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59817" y="7783232"/>
            <a:ext cx="13755698" cy="1279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“If you love me, prove it.”</a:t>
            </a:r>
          </a:p>
          <a:p>
            <a:pPr marL="777975" lvl="1" indent="-388987" algn="l">
              <a:lnSpc>
                <a:spcPts val="5188"/>
              </a:lnSpc>
              <a:buFont typeface="Arial"/>
              <a:buChar char="•"/>
            </a:pPr>
            <a:r>
              <a:rPr lang="en-US" sz="3603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“Don’t tell anyone about us.”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487909" y="250577"/>
            <a:ext cx="370457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11" name="Freeform 11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856971" y="3664981"/>
            <a:ext cx="14057259" cy="1215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5"/>
              </a:lnSpc>
            </a:pPr>
            <a:r>
              <a:rPr lang="en-US" sz="3406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Grooming is when someone builds trust with a young person online in order to manipulate or exploit them later—often for sexual reasons.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870653"/>
            <a:ext cx="15057066" cy="6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  <a:spcBef>
                <a:spcPct val="0"/>
              </a:spcBef>
            </a:pPr>
            <a:r>
              <a:rPr lang="en-US" sz="360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Online Exploitation and Grooming: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56971" y="5061444"/>
            <a:ext cx="13004713" cy="305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5"/>
              </a:lnSpc>
            </a:pPr>
            <a:r>
              <a:rPr lang="en-US" sz="3406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It usually happens slowly and might look like:</a:t>
            </a:r>
          </a:p>
          <a:p>
            <a:pPr marL="735502" lvl="1" indent="-367751" algn="l">
              <a:lnSpc>
                <a:spcPts val="4905"/>
              </a:lnSpc>
              <a:buFont typeface="Arial"/>
              <a:buChar char="•"/>
            </a:pPr>
            <a:r>
              <a:rPr lang="en-US" sz="3406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Giving compliments: “You’re so mature for your age.”</a:t>
            </a:r>
          </a:p>
          <a:p>
            <a:pPr marL="735502" lvl="1" indent="-367751" algn="l">
              <a:lnSpc>
                <a:spcPts val="4905"/>
              </a:lnSpc>
              <a:buFont typeface="Arial"/>
              <a:buChar char="•"/>
            </a:pPr>
            <a:r>
              <a:rPr lang="en-US" sz="3406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Offering gifts or money</a:t>
            </a:r>
          </a:p>
          <a:p>
            <a:pPr marL="735502" lvl="1" indent="-367751" algn="l">
              <a:lnSpc>
                <a:spcPts val="4905"/>
              </a:lnSpc>
              <a:buFont typeface="Arial"/>
              <a:buChar char="•"/>
            </a:pPr>
            <a:r>
              <a:rPr lang="en-US" sz="3406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Asking you to keep secrets</a:t>
            </a:r>
          </a:p>
          <a:p>
            <a:pPr marL="735502" lvl="1" indent="-367751" algn="l">
              <a:lnSpc>
                <a:spcPts val="4905"/>
              </a:lnSpc>
              <a:buFont typeface="Arial"/>
              <a:buChar char="•"/>
            </a:pPr>
            <a:r>
              <a:rPr lang="en-US" sz="3406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Starting out with innocent talk, then pushing for pics or videos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487909" y="250577"/>
            <a:ext cx="370457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11" name="Freeform 11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856971" y="3664981"/>
            <a:ext cx="14057259" cy="1215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5"/>
              </a:lnSpc>
            </a:pPr>
            <a:r>
              <a:rPr lang="en-US" sz="3406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Grooming is when someone builds trust with a young person online in order to manipulate or exploit them later—often for sexual reasons.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870653"/>
            <a:ext cx="15057066" cy="6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  <a:spcBef>
                <a:spcPct val="0"/>
              </a:spcBef>
            </a:pPr>
            <a:r>
              <a:rPr lang="en-US" sz="360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Online Exploitation and Grooming: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56971" y="5061009"/>
            <a:ext cx="13004713" cy="1821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5"/>
              </a:lnSpc>
            </a:pPr>
            <a:r>
              <a:rPr lang="en-US" sz="3406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Saying things like:</a:t>
            </a:r>
          </a:p>
          <a:p>
            <a:pPr marL="735502" lvl="1" indent="-367751" algn="l">
              <a:lnSpc>
                <a:spcPts val="4905"/>
              </a:lnSpc>
              <a:buFont typeface="Arial"/>
              <a:buChar char="•"/>
            </a:pPr>
            <a:r>
              <a:rPr lang="en-US" sz="3406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“This is just between us.”</a:t>
            </a:r>
          </a:p>
          <a:p>
            <a:pPr marL="735502" lvl="1" indent="-367751" algn="l">
              <a:lnSpc>
                <a:spcPts val="4905"/>
              </a:lnSpc>
              <a:buFont typeface="Arial"/>
              <a:buChar char="•"/>
            </a:pPr>
            <a:r>
              <a:rPr lang="en-US" sz="3406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“You can trust me more than your parents.”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50228" y="7387113"/>
            <a:ext cx="16437681" cy="585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05"/>
              </a:lnSpc>
            </a:pPr>
            <a:r>
              <a:rPr lang="en-US" sz="3406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Grooming is how many traffickers and predators start the process of abuse or exploitation.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487909" y="250577"/>
            <a:ext cx="370457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7" name="Freeform 7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570598" y="1600205"/>
            <a:ext cx="7024573" cy="2361710"/>
          </a:xfrm>
          <a:custGeom>
            <a:avLst/>
            <a:gdLst/>
            <a:ahLst/>
            <a:cxnLst/>
            <a:rect l="l" t="t" r="r" b="b"/>
            <a:pathLst>
              <a:path w="7024573" h="2361710">
                <a:moveTo>
                  <a:pt x="0" y="0"/>
                </a:moveTo>
                <a:lnTo>
                  <a:pt x="7024573" y="0"/>
                </a:lnTo>
                <a:lnTo>
                  <a:pt x="7024573" y="2361710"/>
                </a:lnTo>
                <a:lnTo>
                  <a:pt x="0" y="2361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347054" y="2781060"/>
            <a:ext cx="10641454" cy="1743273"/>
          </a:xfrm>
          <a:custGeom>
            <a:avLst/>
            <a:gdLst/>
            <a:ahLst/>
            <a:cxnLst/>
            <a:rect l="l" t="t" r="r" b="b"/>
            <a:pathLst>
              <a:path w="10641454" h="1743273">
                <a:moveTo>
                  <a:pt x="0" y="0"/>
                </a:moveTo>
                <a:lnTo>
                  <a:pt x="10641454" y="0"/>
                </a:lnTo>
                <a:lnTo>
                  <a:pt x="10641454" y="1743274"/>
                </a:lnTo>
                <a:lnTo>
                  <a:pt x="0" y="17432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0" y="6685962"/>
            <a:ext cx="9306951" cy="1465512"/>
          </a:xfrm>
          <a:custGeom>
            <a:avLst/>
            <a:gdLst/>
            <a:ahLst/>
            <a:cxnLst/>
            <a:rect l="l" t="t" r="r" b="b"/>
            <a:pathLst>
              <a:path w="9306951" h="1465512">
                <a:moveTo>
                  <a:pt x="0" y="0"/>
                </a:moveTo>
                <a:lnTo>
                  <a:pt x="9306951" y="0"/>
                </a:lnTo>
                <a:lnTo>
                  <a:pt x="9306951" y="1465512"/>
                </a:lnTo>
                <a:lnTo>
                  <a:pt x="0" y="14655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816701" y="7637651"/>
            <a:ext cx="10041664" cy="1059360"/>
          </a:xfrm>
          <a:custGeom>
            <a:avLst/>
            <a:gdLst/>
            <a:ahLst/>
            <a:cxnLst/>
            <a:rect l="l" t="t" r="r" b="b"/>
            <a:pathLst>
              <a:path w="10041664" h="1059360">
                <a:moveTo>
                  <a:pt x="0" y="0"/>
                </a:moveTo>
                <a:lnTo>
                  <a:pt x="10041664" y="0"/>
                </a:lnTo>
                <a:lnTo>
                  <a:pt x="10041664" y="1059360"/>
                </a:lnTo>
                <a:lnTo>
                  <a:pt x="0" y="10593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373000" y="4374157"/>
            <a:ext cx="12747999" cy="2644369"/>
          </a:xfrm>
          <a:custGeom>
            <a:avLst/>
            <a:gdLst/>
            <a:ahLst/>
            <a:cxnLst/>
            <a:rect l="l" t="t" r="r" b="b"/>
            <a:pathLst>
              <a:path w="12747999" h="2644369">
                <a:moveTo>
                  <a:pt x="0" y="0"/>
                </a:moveTo>
                <a:lnTo>
                  <a:pt x="12747999" y="0"/>
                </a:lnTo>
                <a:lnTo>
                  <a:pt x="12747999" y="2644369"/>
                </a:lnTo>
                <a:lnTo>
                  <a:pt x="0" y="26443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35385" y="8399124"/>
            <a:ext cx="6827429" cy="1706857"/>
          </a:xfrm>
          <a:custGeom>
            <a:avLst/>
            <a:gdLst/>
            <a:ahLst/>
            <a:cxnLst/>
            <a:rect l="l" t="t" r="r" b="b"/>
            <a:pathLst>
              <a:path w="6827429" h="1706857">
                <a:moveTo>
                  <a:pt x="0" y="0"/>
                </a:moveTo>
                <a:lnTo>
                  <a:pt x="6827430" y="0"/>
                </a:lnTo>
                <a:lnTo>
                  <a:pt x="6827430" y="1706857"/>
                </a:lnTo>
                <a:lnTo>
                  <a:pt x="0" y="17068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747000" y="1437732"/>
            <a:ext cx="8695693" cy="1343328"/>
          </a:xfrm>
          <a:custGeom>
            <a:avLst/>
            <a:gdLst/>
            <a:ahLst/>
            <a:cxnLst/>
            <a:rect l="l" t="t" r="r" b="b"/>
            <a:pathLst>
              <a:path w="8695693" h="1343328">
                <a:moveTo>
                  <a:pt x="0" y="0"/>
                </a:moveTo>
                <a:lnTo>
                  <a:pt x="8695693" y="0"/>
                </a:lnTo>
                <a:lnTo>
                  <a:pt x="8695693" y="1343328"/>
                </a:lnTo>
                <a:lnTo>
                  <a:pt x="0" y="134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63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23076" y="3961915"/>
            <a:ext cx="7223978" cy="344224"/>
          </a:xfrm>
          <a:custGeom>
            <a:avLst/>
            <a:gdLst/>
            <a:ahLst/>
            <a:cxnLst/>
            <a:rect l="l" t="t" r="r" b="b"/>
            <a:pathLst>
              <a:path w="7223978" h="344224">
                <a:moveTo>
                  <a:pt x="0" y="0"/>
                </a:moveTo>
                <a:lnTo>
                  <a:pt x="7223978" y="0"/>
                </a:lnTo>
                <a:lnTo>
                  <a:pt x="7223978" y="344224"/>
                </a:lnTo>
                <a:lnTo>
                  <a:pt x="0" y="3442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38491" b="-3462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7171259" y="8970535"/>
            <a:ext cx="10993045" cy="979941"/>
          </a:xfrm>
          <a:custGeom>
            <a:avLst/>
            <a:gdLst/>
            <a:ahLst/>
            <a:cxnLst/>
            <a:rect l="l" t="t" r="r" b="b"/>
            <a:pathLst>
              <a:path w="10993045" h="979941">
                <a:moveTo>
                  <a:pt x="0" y="0"/>
                </a:moveTo>
                <a:lnTo>
                  <a:pt x="10993045" y="0"/>
                </a:lnTo>
                <a:lnTo>
                  <a:pt x="10993045" y="979941"/>
                </a:lnTo>
                <a:lnTo>
                  <a:pt x="0" y="97994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60827" b="-1140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4952959" y="2259286"/>
            <a:ext cx="2394095" cy="423763"/>
            <a:chOff x="0" y="0"/>
            <a:chExt cx="630544" cy="1116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0544" cy="111608"/>
            </a:xfrm>
            <a:custGeom>
              <a:avLst/>
              <a:gdLst/>
              <a:ahLst/>
              <a:cxnLst/>
              <a:rect l="l" t="t" r="r" b="b"/>
              <a:pathLst>
                <a:path w="630544" h="111608">
                  <a:moveTo>
                    <a:pt x="0" y="0"/>
                  </a:moveTo>
                  <a:lnTo>
                    <a:pt x="630544" y="0"/>
                  </a:lnTo>
                  <a:lnTo>
                    <a:pt x="630544" y="111608"/>
                  </a:lnTo>
                  <a:lnTo>
                    <a:pt x="0" y="111608"/>
                  </a:lnTo>
                  <a:close/>
                </a:path>
              </a:pathLst>
            </a:custGeom>
            <a:solidFill>
              <a:srgbClr val="E4C771">
                <a:alpha val="3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630544" cy="159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7487909" y="250577"/>
            <a:ext cx="370457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23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0364911" y="1972945"/>
            <a:ext cx="1903303" cy="286341"/>
            <a:chOff x="0" y="0"/>
            <a:chExt cx="501281" cy="7541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01281" cy="75415"/>
            </a:xfrm>
            <a:custGeom>
              <a:avLst/>
              <a:gdLst/>
              <a:ahLst/>
              <a:cxnLst/>
              <a:rect l="l" t="t" r="r" b="b"/>
              <a:pathLst>
                <a:path w="501281" h="75415">
                  <a:moveTo>
                    <a:pt x="0" y="0"/>
                  </a:moveTo>
                  <a:lnTo>
                    <a:pt x="501281" y="0"/>
                  </a:lnTo>
                  <a:lnTo>
                    <a:pt x="501281" y="75415"/>
                  </a:lnTo>
                  <a:lnTo>
                    <a:pt x="0" y="75415"/>
                  </a:lnTo>
                  <a:close/>
                </a:path>
              </a:pathLst>
            </a:custGeom>
            <a:solidFill>
              <a:srgbClr val="E4C771">
                <a:alpha val="3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501281" cy="123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031152" y="7978855"/>
            <a:ext cx="1569564" cy="345237"/>
            <a:chOff x="0" y="0"/>
            <a:chExt cx="413383" cy="9092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13383" cy="90926"/>
            </a:xfrm>
            <a:custGeom>
              <a:avLst/>
              <a:gdLst/>
              <a:ahLst/>
              <a:cxnLst/>
              <a:rect l="l" t="t" r="r" b="b"/>
              <a:pathLst>
                <a:path w="413383" h="90926">
                  <a:moveTo>
                    <a:pt x="0" y="0"/>
                  </a:moveTo>
                  <a:lnTo>
                    <a:pt x="413383" y="0"/>
                  </a:lnTo>
                  <a:lnTo>
                    <a:pt x="413383" y="90926"/>
                  </a:lnTo>
                  <a:lnTo>
                    <a:pt x="0" y="90926"/>
                  </a:lnTo>
                  <a:close/>
                </a:path>
              </a:pathLst>
            </a:custGeom>
            <a:solidFill>
              <a:srgbClr val="E4C771">
                <a:alpha val="3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413383" cy="138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08192" y="8970535"/>
            <a:ext cx="1787913" cy="345237"/>
            <a:chOff x="0" y="0"/>
            <a:chExt cx="470891" cy="9092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70891" cy="90926"/>
            </a:xfrm>
            <a:custGeom>
              <a:avLst/>
              <a:gdLst/>
              <a:ahLst/>
              <a:cxnLst/>
              <a:rect l="l" t="t" r="r" b="b"/>
              <a:pathLst>
                <a:path w="470891" h="90926">
                  <a:moveTo>
                    <a:pt x="0" y="0"/>
                  </a:moveTo>
                  <a:lnTo>
                    <a:pt x="470891" y="0"/>
                  </a:lnTo>
                  <a:lnTo>
                    <a:pt x="470891" y="90926"/>
                  </a:lnTo>
                  <a:lnTo>
                    <a:pt x="0" y="90926"/>
                  </a:lnTo>
                  <a:close/>
                </a:path>
              </a:pathLst>
            </a:custGeom>
            <a:solidFill>
              <a:srgbClr val="E4C771">
                <a:alpha val="3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470891" cy="138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793539" y="7637651"/>
            <a:ext cx="1787913" cy="345237"/>
            <a:chOff x="0" y="0"/>
            <a:chExt cx="470891" cy="9092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70891" cy="90926"/>
            </a:xfrm>
            <a:custGeom>
              <a:avLst/>
              <a:gdLst/>
              <a:ahLst/>
              <a:cxnLst/>
              <a:rect l="l" t="t" r="r" b="b"/>
              <a:pathLst>
                <a:path w="470891" h="90926">
                  <a:moveTo>
                    <a:pt x="0" y="0"/>
                  </a:moveTo>
                  <a:lnTo>
                    <a:pt x="470891" y="0"/>
                  </a:lnTo>
                  <a:lnTo>
                    <a:pt x="470891" y="90926"/>
                  </a:lnTo>
                  <a:lnTo>
                    <a:pt x="0" y="90926"/>
                  </a:lnTo>
                  <a:close/>
                </a:path>
              </a:pathLst>
            </a:custGeom>
            <a:solidFill>
              <a:srgbClr val="E4C771">
                <a:alpha val="3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470891" cy="138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2837533" y="9604388"/>
            <a:ext cx="898278" cy="201354"/>
            <a:chOff x="0" y="0"/>
            <a:chExt cx="236584" cy="5303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36584" cy="53032"/>
            </a:xfrm>
            <a:custGeom>
              <a:avLst/>
              <a:gdLst/>
              <a:ahLst/>
              <a:cxnLst/>
              <a:rect l="l" t="t" r="r" b="b"/>
              <a:pathLst>
                <a:path w="236584" h="53032">
                  <a:moveTo>
                    <a:pt x="0" y="0"/>
                  </a:moveTo>
                  <a:lnTo>
                    <a:pt x="236584" y="0"/>
                  </a:lnTo>
                  <a:lnTo>
                    <a:pt x="236584" y="53032"/>
                  </a:lnTo>
                  <a:lnTo>
                    <a:pt x="0" y="53032"/>
                  </a:lnTo>
                  <a:close/>
                </a:path>
              </a:pathLst>
            </a:custGeom>
            <a:solidFill>
              <a:srgbClr val="E4C771">
                <a:alpha val="3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47625"/>
              <a:ext cx="236584" cy="100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8857812" y="2534360"/>
            <a:ext cx="898278" cy="201354"/>
            <a:chOff x="0" y="0"/>
            <a:chExt cx="236584" cy="53032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36584" cy="53032"/>
            </a:xfrm>
            <a:custGeom>
              <a:avLst/>
              <a:gdLst/>
              <a:ahLst/>
              <a:cxnLst/>
              <a:rect l="l" t="t" r="r" b="b"/>
              <a:pathLst>
                <a:path w="236584" h="53032">
                  <a:moveTo>
                    <a:pt x="0" y="0"/>
                  </a:moveTo>
                  <a:lnTo>
                    <a:pt x="236584" y="0"/>
                  </a:lnTo>
                  <a:lnTo>
                    <a:pt x="236584" y="53032"/>
                  </a:lnTo>
                  <a:lnTo>
                    <a:pt x="0" y="53032"/>
                  </a:lnTo>
                  <a:close/>
                </a:path>
              </a:pathLst>
            </a:custGeom>
            <a:solidFill>
              <a:srgbClr val="E4C771">
                <a:alpha val="3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236584" cy="1006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0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11" name="Freeform 11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856971" y="3648563"/>
            <a:ext cx="14566228" cy="245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5"/>
              </a:lnSpc>
            </a:pPr>
            <a:r>
              <a:rPr lang="en-US" sz="3406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These apps and games are often used by predators and traffickers to connect with teens because of private messaging, photo sharing, or anonymous chatting:</a:t>
            </a:r>
          </a:p>
          <a:p>
            <a:pPr algn="l">
              <a:lnSpc>
                <a:spcPts val="4905"/>
              </a:lnSpc>
            </a:pPr>
            <a:endParaRPr lang="en-US" sz="3406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4905"/>
              </a:lnSpc>
            </a:pPr>
            <a:endParaRPr lang="en-US" sz="3406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2808831"/>
            <a:ext cx="15057066" cy="6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  <a:spcBef>
                <a:spcPct val="0"/>
              </a:spcBef>
            </a:pPr>
            <a:r>
              <a:rPr lang="en-US" sz="360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High-Risk Platforms for Grooming and Exploitation: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06930" y="5260510"/>
            <a:ext cx="7539264" cy="297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AutoNum type="arabicPeriod"/>
            </a:pPr>
            <a:r>
              <a:rPr lang="en-US" sz="339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Instagram</a:t>
            </a:r>
          </a:p>
          <a:p>
            <a:pPr marL="734059" lvl="1" indent="-367030" algn="just">
              <a:lnSpc>
                <a:spcPts val="4759"/>
              </a:lnSpc>
              <a:buAutoNum type="arabicPeriod"/>
            </a:pPr>
            <a:r>
              <a:rPr lang="en-US" sz="339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Snapchat</a:t>
            </a:r>
          </a:p>
          <a:p>
            <a:pPr marL="734059" lvl="1" indent="-367030" algn="just">
              <a:lnSpc>
                <a:spcPts val="4759"/>
              </a:lnSpc>
              <a:buAutoNum type="arabicPeriod"/>
            </a:pPr>
            <a:r>
              <a:rPr lang="en-US" sz="339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TikTok </a:t>
            </a:r>
          </a:p>
          <a:p>
            <a:pPr marL="734059" lvl="1" indent="-367030" algn="just">
              <a:lnSpc>
                <a:spcPts val="4759"/>
              </a:lnSpc>
              <a:buAutoNum type="arabicPeriod"/>
            </a:pPr>
            <a:r>
              <a:rPr lang="en-US" sz="339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Facebook/FB Messenger</a:t>
            </a:r>
          </a:p>
          <a:p>
            <a:pPr marL="734059" lvl="1" indent="-367030" algn="just">
              <a:lnSpc>
                <a:spcPts val="4759"/>
              </a:lnSpc>
              <a:buAutoNum type="arabicPeriod"/>
            </a:pPr>
            <a:r>
              <a:rPr lang="en-US" sz="3399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Reddit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645027" y="5227343"/>
            <a:ext cx="7036043" cy="3037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6. Roblox </a:t>
            </a:r>
          </a:p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7. Discord</a:t>
            </a:r>
          </a:p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8. Fortnite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9. Minecraft (with 3rd party servers)</a:t>
            </a:r>
          </a:p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10. </a:t>
            </a:r>
            <a:r>
              <a:rPr lang="en-US" sz="3399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Omegle</a:t>
            </a:r>
            <a:endParaRPr lang="en-US" sz="3399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815192" y="8555895"/>
            <a:ext cx="14566228" cy="244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5"/>
              </a:lnSpc>
            </a:pPr>
            <a:r>
              <a:rPr lang="en-US" sz="3406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These platforms aren’t “bad”—but traffickers use them to start conversations, </a:t>
            </a:r>
            <a:r>
              <a:rPr lang="en-US" sz="3406" i="1" dirty="0">
                <a:solidFill>
                  <a:srgbClr val="00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especially when no one is watching.</a:t>
            </a:r>
          </a:p>
          <a:p>
            <a:pPr algn="l">
              <a:lnSpc>
                <a:spcPts val="4905"/>
              </a:lnSpc>
            </a:pPr>
            <a:endParaRPr lang="en-US" sz="3406" i="1" dirty="0">
              <a:solidFill>
                <a:srgbClr val="00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4905"/>
              </a:lnSpc>
            </a:pPr>
            <a:endParaRPr lang="en-US" sz="3406" i="1" dirty="0">
              <a:solidFill>
                <a:srgbClr val="00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7487909" y="250577"/>
            <a:ext cx="370457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11" name="Freeform 11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59817" y="3645489"/>
            <a:ext cx="14417172" cy="1280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4"/>
              </a:lnSpc>
            </a:pPr>
            <a:r>
              <a:rPr lang="en-US" sz="3544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Grooming often doesn’t look scary at first—it looks like friendship, flirting, or fun. Here’s how it might show up: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837381"/>
            <a:ext cx="15057066" cy="6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  <a:spcBef>
                <a:spcPct val="0"/>
              </a:spcBef>
            </a:pPr>
            <a:r>
              <a:rPr lang="en-US" sz="360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Grooming Looks Like in Real Life: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59817" y="5019675"/>
            <a:ext cx="15377399" cy="4138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5327" lvl="1" indent="-382664" algn="l">
              <a:lnSpc>
                <a:spcPts val="5494"/>
              </a:lnSpc>
              <a:buFont typeface="Arial"/>
              <a:buChar char="•"/>
            </a:pPr>
            <a:r>
              <a:rPr lang="en-US" sz="3544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Someone you met on Snapchat keeps messaging, even if you stop replying</a:t>
            </a:r>
          </a:p>
          <a:p>
            <a:pPr marL="765327" lvl="1" indent="-382664" algn="l">
              <a:lnSpc>
                <a:spcPts val="5494"/>
              </a:lnSpc>
              <a:buFont typeface="Arial"/>
              <a:buChar char="•"/>
            </a:pPr>
            <a:r>
              <a:rPr lang="en-US" sz="3544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person online asks for a pic “just for them” and says, “I won’t show anyone”</a:t>
            </a:r>
          </a:p>
          <a:p>
            <a:pPr marL="765327" lvl="1" indent="-382664" algn="l">
              <a:lnSpc>
                <a:spcPts val="5494"/>
              </a:lnSpc>
              <a:buFont typeface="Arial"/>
              <a:buChar char="•"/>
            </a:pPr>
            <a:r>
              <a:rPr lang="en-US" sz="3544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gamer offers you game credits or skins if you send a video or talk dirty</a:t>
            </a:r>
          </a:p>
          <a:p>
            <a:pPr marL="765327" lvl="1" indent="-382664" algn="l">
              <a:lnSpc>
                <a:spcPts val="5494"/>
              </a:lnSpc>
              <a:buFont typeface="Arial"/>
              <a:buChar char="•"/>
            </a:pPr>
            <a:r>
              <a:rPr lang="en-US" sz="3544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Someone starts off as a “friend,” but gets controlling or sexual over time</a:t>
            </a:r>
          </a:p>
          <a:p>
            <a:pPr marL="765327" lvl="1" indent="-382664" algn="l">
              <a:lnSpc>
                <a:spcPts val="5494"/>
              </a:lnSpc>
              <a:buFont typeface="Arial"/>
              <a:buChar char="•"/>
            </a:pPr>
            <a:r>
              <a:rPr lang="en-US" sz="3544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They ask you to hide the relationship from your parents or friends</a:t>
            </a:r>
          </a:p>
          <a:p>
            <a:pPr marL="765327" lvl="1" indent="-382664" algn="l">
              <a:lnSpc>
                <a:spcPts val="5494"/>
              </a:lnSpc>
              <a:buFont typeface="Arial"/>
              <a:buChar char="•"/>
            </a:pPr>
            <a:r>
              <a:rPr lang="en-US" sz="3544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They flip—they're super nice, then suddenly threaten or guilt you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487909" y="250577"/>
            <a:ext cx="370457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7" name="Freeform 7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4106355" y="3177396"/>
            <a:ext cx="10075289" cy="6716860"/>
          </a:xfrm>
          <a:custGeom>
            <a:avLst/>
            <a:gdLst/>
            <a:ahLst/>
            <a:cxnLst/>
            <a:rect l="l" t="t" r="r" b="b"/>
            <a:pathLst>
              <a:path w="10075289" h="6716860">
                <a:moveTo>
                  <a:pt x="0" y="0"/>
                </a:moveTo>
                <a:lnTo>
                  <a:pt x="10075290" y="0"/>
                </a:lnTo>
                <a:lnTo>
                  <a:pt x="10075290" y="6716859"/>
                </a:lnTo>
                <a:lnTo>
                  <a:pt x="0" y="671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2326780"/>
            <a:ext cx="10864200" cy="6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  <a:spcBef>
                <a:spcPct val="0"/>
              </a:spcBef>
            </a:pPr>
            <a:r>
              <a:rPr lang="en-US" sz="360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Pick A Corner Activity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487909" y="250577"/>
            <a:ext cx="370457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7" name="Freeform 7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3888671" y="3972819"/>
            <a:ext cx="9716657" cy="5446126"/>
          </a:xfrm>
          <a:custGeom>
            <a:avLst/>
            <a:gdLst/>
            <a:ahLst/>
            <a:cxnLst/>
            <a:rect l="l" t="t" r="r" b="b"/>
            <a:pathLst>
              <a:path w="9716657" h="5446126">
                <a:moveTo>
                  <a:pt x="0" y="0"/>
                </a:moveTo>
                <a:lnTo>
                  <a:pt x="9716657" y="0"/>
                </a:lnTo>
                <a:lnTo>
                  <a:pt x="9716657" y="5446127"/>
                </a:lnTo>
                <a:lnTo>
                  <a:pt x="0" y="54461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2837381"/>
            <a:ext cx="10864200" cy="6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  <a:spcBef>
                <a:spcPct val="0"/>
              </a:spcBef>
            </a:pPr>
            <a:r>
              <a:rPr lang="en-US" sz="360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Safety Quest: Real World Mode Quiz Activity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487909" y="250577"/>
            <a:ext cx="370457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7" name="Freeform 7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2837381"/>
            <a:ext cx="10864200" cy="6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  <a:spcBef>
                <a:spcPct val="0"/>
              </a:spcBef>
            </a:pPr>
            <a:r>
              <a:rPr lang="en-US" sz="360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 Post-Assessment Reflection Prompt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487909" y="250577"/>
            <a:ext cx="370457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28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624775" y="3849332"/>
            <a:ext cx="14591291" cy="4873247"/>
            <a:chOff x="0" y="0"/>
            <a:chExt cx="5086289" cy="169873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086289" cy="1698735"/>
            </a:xfrm>
            <a:custGeom>
              <a:avLst/>
              <a:gdLst/>
              <a:ahLst/>
              <a:cxnLst/>
              <a:rect l="l" t="t" r="r" b="b"/>
              <a:pathLst>
                <a:path w="5086289" h="1698735">
                  <a:moveTo>
                    <a:pt x="0" y="0"/>
                  </a:moveTo>
                  <a:lnTo>
                    <a:pt x="5086289" y="0"/>
                  </a:lnTo>
                  <a:lnTo>
                    <a:pt x="5086289" y="1698735"/>
                  </a:lnTo>
                  <a:lnTo>
                    <a:pt x="0" y="1698735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5086289" cy="1727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382620" y="4728249"/>
            <a:ext cx="3664854" cy="3604884"/>
          </a:xfrm>
          <a:custGeom>
            <a:avLst/>
            <a:gdLst/>
            <a:ahLst/>
            <a:cxnLst/>
            <a:rect l="l" t="t" r="r" b="b"/>
            <a:pathLst>
              <a:path w="3664854" h="3604884">
                <a:moveTo>
                  <a:pt x="0" y="0"/>
                </a:moveTo>
                <a:lnTo>
                  <a:pt x="3664855" y="0"/>
                </a:lnTo>
                <a:lnTo>
                  <a:pt x="3664855" y="3604884"/>
                </a:lnTo>
                <a:lnTo>
                  <a:pt x="0" y="3604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624775" y="4383062"/>
            <a:ext cx="12623243" cy="1861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0765" lvl="1" indent="-385382" algn="l">
              <a:lnSpc>
                <a:spcPts val="4998"/>
              </a:lnSpc>
              <a:buFont typeface="Arial"/>
              <a:buChar char="•"/>
            </a:pPr>
            <a:r>
              <a:rPr lang="en-US" sz="357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Before you leave today, please complete the Post-Assessment on your desk and turn it in—your honest answers help us understand what you’ve learned and how we can improve.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24775" y="6611421"/>
            <a:ext cx="12623243" cy="1233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0765" lvl="1" indent="-385382" algn="l">
              <a:lnSpc>
                <a:spcPts val="4998"/>
              </a:lnSpc>
              <a:buFont typeface="Arial"/>
              <a:buChar char="•"/>
            </a:pPr>
            <a:r>
              <a:rPr lang="en-US" sz="357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Your thoughts matter—thanks for sharing them to keep you and your friends </a:t>
            </a:r>
            <a:r>
              <a:rPr lang="en-US" sz="3570" b="1" i="1">
                <a:solidFill>
                  <a:srgbClr val="00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protected.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3" name="Freeform 3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90"/>
                </p14:media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71937" y="2121853"/>
            <a:ext cx="4331780" cy="6043295"/>
          </a:xfrm>
          <a:custGeom>
            <a:avLst/>
            <a:gdLst/>
            <a:ahLst/>
            <a:cxnLst/>
            <a:rect l="l" t="t" r="r" b="b"/>
            <a:pathLst>
              <a:path w="4331780" h="6043295">
                <a:moveTo>
                  <a:pt x="0" y="0"/>
                </a:moveTo>
                <a:lnTo>
                  <a:pt x="4331780" y="0"/>
                </a:lnTo>
                <a:lnTo>
                  <a:pt x="4331780" y="6043294"/>
                </a:lnTo>
                <a:lnTo>
                  <a:pt x="0" y="6043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4" name="Freeform 4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7982109" y="3452178"/>
            <a:ext cx="7729330" cy="0"/>
          </a:xfrm>
          <a:prstGeom prst="line">
            <a:avLst/>
          </a:prstGeom>
          <a:ln w="571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7982109" y="5560143"/>
            <a:ext cx="7729330" cy="682928"/>
            <a:chOff x="0" y="0"/>
            <a:chExt cx="1812909" cy="1601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12909" cy="160180"/>
            </a:xfrm>
            <a:custGeom>
              <a:avLst/>
              <a:gdLst/>
              <a:ahLst/>
              <a:cxnLst/>
              <a:rect l="l" t="t" r="r" b="b"/>
              <a:pathLst>
                <a:path w="1812909" h="160180">
                  <a:moveTo>
                    <a:pt x="0" y="0"/>
                  </a:moveTo>
                  <a:lnTo>
                    <a:pt x="1812909" y="0"/>
                  </a:lnTo>
                  <a:lnTo>
                    <a:pt x="1812909" y="160180"/>
                  </a:lnTo>
                  <a:lnTo>
                    <a:pt x="0" y="1601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812909" cy="1792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982109" y="3561643"/>
            <a:ext cx="8033954" cy="2127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7211"/>
              </a:lnSpc>
            </a:pPr>
            <a:r>
              <a:rPr lang="en-US" sz="12294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  <a:endParaRPr lang="en-US" sz="12294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096547" y="5715182"/>
            <a:ext cx="7614892" cy="777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7"/>
              </a:lnSpc>
            </a:pPr>
            <a:r>
              <a:rPr lang="en-US" sz="2212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Education is Prevention — Knowledge That Protects</a:t>
            </a:r>
          </a:p>
          <a:p>
            <a:pPr algn="l">
              <a:lnSpc>
                <a:spcPts val="3097"/>
              </a:lnSpc>
            </a:pPr>
            <a:endParaRPr lang="en-US" sz="2212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7" name="Freeform 7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209169" y="3692914"/>
            <a:ext cx="13869662" cy="3131040"/>
            <a:chOff x="0" y="0"/>
            <a:chExt cx="2323508" cy="5245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23508" cy="524526"/>
            </a:xfrm>
            <a:custGeom>
              <a:avLst/>
              <a:gdLst/>
              <a:ahLst/>
              <a:cxnLst/>
              <a:rect l="l" t="t" r="r" b="b"/>
              <a:pathLst>
                <a:path w="2323508" h="524526">
                  <a:moveTo>
                    <a:pt x="2120308" y="0"/>
                  </a:moveTo>
                  <a:cubicBezTo>
                    <a:pt x="2232532" y="0"/>
                    <a:pt x="2323508" y="117419"/>
                    <a:pt x="2323508" y="262263"/>
                  </a:cubicBezTo>
                  <a:cubicBezTo>
                    <a:pt x="2323508" y="407107"/>
                    <a:pt x="2232532" y="524526"/>
                    <a:pt x="2120308" y="524526"/>
                  </a:cubicBezTo>
                  <a:lnTo>
                    <a:pt x="203200" y="524526"/>
                  </a:lnTo>
                  <a:cubicBezTo>
                    <a:pt x="90976" y="524526"/>
                    <a:pt x="0" y="407107"/>
                    <a:pt x="0" y="262263"/>
                  </a:cubicBezTo>
                  <a:cubicBezTo>
                    <a:pt x="0" y="11741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9DCC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2323508" cy="543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60781" y="3692914"/>
            <a:ext cx="3131040" cy="313104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284620" y="4006745"/>
            <a:ext cx="10270727" cy="246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Imagine someone your age is promised an opportunity to be an influencer online. They are excited about the opportunity because it is coming from a celebrity or someone they follow. All they have to do (or have already done) is to send a picture and a little personal information… </a:t>
            </a:r>
            <a:r>
              <a:rPr lang="en-US" sz="2824" b="1" i="1">
                <a:solidFill>
                  <a:srgbClr val="00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What would you do?</a:t>
            </a:r>
            <a:r>
              <a:rPr lang="en-US" sz="2824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”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602837" y="250577"/>
            <a:ext cx="255528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11" name="Freeform 11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95238" y="4048917"/>
            <a:ext cx="14080995" cy="2144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899" lvl="1" indent="-431950" algn="l">
              <a:lnSpc>
                <a:spcPts val="5761"/>
              </a:lnSpc>
              <a:buFont typeface="Arial"/>
              <a:buChar char="•"/>
            </a:pPr>
            <a:r>
              <a:rPr lang="en-US" sz="400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Sex trafficking is when someone makes another person trade sex or sexual images (this is called a commercial sex act) with force, fraud, or coercion (we’ll explain better in depth later).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8505" y="2908321"/>
            <a:ext cx="10098721" cy="6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  <a:spcBef>
                <a:spcPct val="0"/>
              </a:spcBef>
            </a:pPr>
            <a:r>
              <a:rPr lang="en-US" sz="3602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is Sex Trafficking? (Legal Definition)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95238" y="6450633"/>
            <a:ext cx="14080995" cy="6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899" lvl="1" indent="-431950" algn="l">
              <a:lnSpc>
                <a:spcPts val="5761"/>
              </a:lnSpc>
              <a:buFont typeface="Arial"/>
              <a:buChar char="•"/>
            </a:pPr>
            <a:r>
              <a:rPr lang="en-US" sz="400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This could be for money, gifts, food, or even a place to stay.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602837" y="250577"/>
            <a:ext cx="255528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11" name="Freeform 11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95238" y="4048917"/>
            <a:ext cx="14080995" cy="2144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899" lvl="1" indent="-431950" algn="l">
              <a:lnSpc>
                <a:spcPts val="5761"/>
              </a:lnSpc>
              <a:buFont typeface="Arial"/>
              <a:buChar char="•"/>
            </a:pPr>
            <a:r>
              <a:rPr lang="en-US" sz="400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commercial sex act is when anything sexual is done in exchange for something of value—like money, food, clothes, rides, shelter, drugs, or even phone data.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8505" y="2908321"/>
            <a:ext cx="10098721" cy="6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  <a:spcBef>
                <a:spcPct val="0"/>
              </a:spcBef>
            </a:pPr>
            <a:r>
              <a:rPr lang="en-US" sz="360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Commercial Sex Act: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95238" y="6384959"/>
            <a:ext cx="14080995" cy="1421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899" lvl="1" indent="-431950" algn="l">
              <a:lnSpc>
                <a:spcPts val="5761"/>
              </a:lnSpc>
              <a:buFont typeface="Arial"/>
              <a:buChar char="•"/>
            </a:pPr>
            <a:r>
              <a:rPr lang="en-US" sz="400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If someone gives you a vape, a new outfit, or a ride home in exchange for nudes or sexual acts, that’s a commercial sex act.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602837" y="250577"/>
            <a:ext cx="255528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11" name="Freeform 11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95238" y="3572785"/>
            <a:ext cx="14080995" cy="2144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899" lvl="1" indent="-431950" algn="l">
              <a:lnSpc>
                <a:spcPts val="5761"/>
              </a:lnSpc>
              <a:buFont typeface="Arial"/>
              <a:buChar char="•"/>
            </a:pPr>
            <a:r>
              <a:rPr lang="en-US" sz="400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need to prove force, fraud, or coercion — any commercial sex act involving a minor is automatically considered sex trafficking under federal law.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645627"/>
            <a:ext cx="10098721" cy="6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  <a:spcBef>
                <a:spcPct val="0"/>
              </a:spcBef>
            </a:pPr>
            <a:r>
              <a:rPr lang="en-US" sz="360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Law Protects Minors: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95238" y="5777480"/>
            <a:ext cx="14080995" cy="3592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899" lvl="1" indent="-431950" algn="l">
              <a:lnSpc>
                <a:spcPts val="5761"/>
              </a:lnSpc>
              <a:buFont typeface="Arial"/>
              <a:buChar char="•"/>
            </a:pPr>
            <a:r>
              <a:rPr lang="en-US" sz="400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If you’re under 18, you cannot legally agree to trade sex or sexual images—even if you said yes-it’s still trafficking. You're never to blame.</a:t>
            </a:r>
          </a:p>
          <a:p>
            <a:pPr marL="863899" lvl="1" indent="-431950" algn="l">
              <a:lnSpc>
                <a:spcPts val="5761"/>
              </a:lnSpc>
              <a:buFont typeface="Arial"/>
              <a:buChar char="•"/>
            </a:pPr>
            <a:r>
              <a:rPr lang="en-US" sz="400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If someone sets that up, they are breaking the law. That makes you a victim, not a criminal.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602837" y="250577"/>
            <a:ext cx="255528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11" name="Freeform 11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06502" y="3901152"/>
            <a:ext cx="14080995" cy="1421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1"/>
              </a:lnSpc>
            </a:pPr>
            <a:r>
              <a:rPr lang="en-US" sz="400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Trafficking doesn’t usually begin with kidnapping or a dramatic event—</a:t>
            </a:r>
            <a:r>
              <a:rPr lang="en-US" sz="4001" i="1">
                <a:solidFill>
                  <a:srgbClr val="00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it happens through a process.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8505" y="2908321"/>
            <a:ext cx="10098721" cy="6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  <a:spcBef>
                <a:spcPct val="0"/>
              </a:spcBef>
            </a:pPr>
            <a:r>
              <a:rPr lang="en-US" sz="360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Understanding Sex Trafficking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42434" y="5703240"/>
            <a:ext cx="14080995" cy="1421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899" lvl="1" indent="-431950" algn="l">
              <a:lnSpc>
                <a:spcPts val="5761"/>
              </a:lnSpc>
              <a:buFont typeface="Arial"/>
              <a:buChar char="•"/>
            </a:pPr>
            <a:r>
              <a:rPr lang="en-US" sz="400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goal : to make a young person feel dependent, confused, or obligated so the trafficker can eventually exploit them.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602837" y="250577"/>
            <a:ext cx="255528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42434" y="7221347"/>
            <a:ext cx="14080995" cy="1421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899" lvl="1" indent="-431950" algn="l">
              <a:lnSpc>
                <a:spcPts val="5761"/>
              </a:lnSpc>
              <a:buFont typeface="Arial"/>
              <a:buChar char="•"/>
            </a:pPr>
            <a:r>
              <a:rPr lang="en-US" sz="400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Traffickers use </a:t>
            </a:r>
            <a:r>
              <a:rPr lang="en-US" sz="4001" b="1" i="1">
                <a:solidFill>
                  <a:srgbClr val="00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force, fraud,</a:t>
            </a:r>
            <a:r>
              <a:rPr lang="en-US" sz="400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and </a:t>
            </a:r>
            <a:r>
              <a:rPr lang="en-US" sz="4001" b="1" i="1">
                <a:solidFill>
                  <a:srgbClr val="00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coercion</a:t>
            </a:r>
            <a:r>
              <a:rPr lang="en-US" sz="400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to get a person commit a sex act.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353413"/>
            <a:chOff x="0" y="0"/>
            <a:chExt cx="4816593" cy="356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56455"/>
            </a:xfrm>
            <a:custGeom>
              <a:avLst/>
              <a:gdLst/>
              <a:ahLst/>
              <a:cxnLst/>
              <a:rect l="l" t="t" r="r" b="b"/>
              <a:pathLst>
                <a:path w="4816592" h="356455">
                  <a:moveTo>
                    <a:pt x="0" y="0"/>
                  </a:moveTo>
                  <a:lnTo>
                    <a:pt x="4816592" y="0"/>
                  </a:lnTo>
                  <a:lnTo>
                    <a:pt x="4816592" y="356455"/>
                  </a:lnTo>
                  <a:lnTo>
                    <a:pt x="0" y="356455"/>
                  </a:lnTo>
                  <a:close/>
                </a:path>
              </a:pathLst>
            </a:custGeom>
            <a:solidFill>
              <a:srgbClr val="194E9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4816593" cy="375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7878" y="107055"/>
            <a:ext cx="660627" cy="921645"/>
          </a:xfrm>
          <a:custGeom>
            <a:avLst/>
            <a:gdLst/>
            <a:ahLst/>
            <a:cxnLst/>
            <a:rect l="l" t="t" r="r" b="b"/>
            <a:pathLst>
              <a:path w="660627" h="921645">
                <a:moveTo>
                  <a:pt x="0" y="0"/>
                </a:moveTo>
                <a:lnTo>
                  <a:pt x="660627" y="0"/>
                </a:lnTo>
                <a:lnTo>
                  <a:pt x="660627" y="921645"/>
                </a:lnTo>
                <a:lnTo>
                  <a:pt x="0" y="92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066" t="-25595" r="-46833" b="-126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385" y="1019175"/>
            <a:ext cx="545613" cy="145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"/>
              </a:lnSpc>
            </a:pPr>
            <a:r>
              <a:rPr lang="en-US" sz="82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ProtectEd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58919" y="307727"/>
            <a:ext cx="7588081" cy="672694"/>
            <a:chOff x="0" y="0"/>
            <a:chExt cx="10117441" cy="896925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0117441" cy="535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50"/>
                </a:lnSpc>
              </a:pPr>
              <a:r>
                <a:rPr lang="en-US" sz="2464" b="1">
                  <a:solidFill>
                    <a:srgbClr val="FFFFFF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Trafficking &amp; Exploitation Education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7919" y="479082"/>
              <a:ext cx="8914509" cy="417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8"/>
                </a:lnSpc>
              </a:pPr>
              <a:r>
                <a:rPr lang="en-US" sz="1913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Education is Prevention - Knowledge That Protects.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216066" y="9258300"/>
            <a:ext cx="1642299" cy="692176"/>
            <a:chOff x="0" y="0"/>
            <a:chExt cx="2189732" cy="922901"/>
          </a:xfrm>
        </p:grpSpPr>
        <p:sp>
          <p:nvSpPr>
            <p:cNvPr id="11" name="Freeform 11"/>
            <p:cNvSpPr/>
            <p:nvPr/>
          </p:nvSpPr>
          <p:spPr>
            <a:xfrm>
              <a:off x="440943" y="0"/>
              <a:ext cx="1748790" cy="696036"/>
            </a:xfrm>
            <a:custGeom>
              <a:avLst/>
              <a:gdLst/>
              <a:ahLst/>
              <a:cxnLst/>
              <a:rect l="l" t="t" r="r" b="b"/>
              <a:pathLst>
                <a:path w="1748790" h="696036">
                  <a:moveTo>
                    <a:pt x="0" y="0"/>
                  </a:moveTo>
                  <a:lnTo>
                    <a:pt x="1748789" y="0"/>
                  </a:lnTo>
                  <a:lnTo>
                    <a:pt x="1748789" y="696036"/>
                  </a:lnTo>
                  <a:lnTo>
                    <a:pt x="0" y="69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76986"/>
              <a:ext cx="2189732" cy="245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46"/>
                </a:lnSpc>
              </a:pPr>
              <a:r>
                <a:rPr lang="en-US" sz="1176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www.mirrorministries.org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072623" y="3827993"/>
            <a:ext cx="13898047" cy="2052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1"/>
              </a:lnSpc>
            </a:pPr>
            <a:r>
              <a:rPr lang="en-US" sz="382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Coercion is a purposeful plan to trap someone into doing things they don’t want to do. They pressure, threaten, or scare you into doing something you don’t want to do.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8505" y="2908321"/>
            <a:ext cx="10098721" cy="61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3"/>
              </a:lnSpc>
              <a:spcBef>
                <a:spcPct val="0"/>
              </a:spcBef>
            </a:pPr>
            <a:r>
              <a:rPr lang="en-US" sz="3602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is Coercion?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72623" y="6149953"/>
            <a:ext cx="14388839" cy="2743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1"/>
              </a:lnSpc>
            </a:pPr>
            <a:r>
              <a:rPr lang="en-US" sz="382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It can sound like:</a:t>
            </a:r>
          </a:p>
          <a:p>
            <a:pPr marL="824801" lvl="1" indent="-412400" algn="l">
              <a:lnSpc>
                <a:spcPts val="5501"/>
              </a:lnSpc>
              <a:buFont typeface="Arial"/>
              <a:buChar char="•"/>
            </a:pPr>
            <a:r>
              <a:rPr lang="en-US" sz="382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“If you don’t do this, I’ll tell everyone your secret.”</a:t>
            </a:r>
          </a:p>
          <a:p>
            <a:pPr marL="824801" lvl="1" indent="-412400" algn="l">
              <a:lnSpc>
                <a:spcPts val="5501"/>
              </a:lnSpc>
              <a:buFont typeface="Arial"/>
              <a:buChar char="•"/>
            </a:pPr>
            <a:r>
              <a:rPr lang="en-US" sz="382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“I’ll stop helping you if you don’t send that pic.”</a:t>
            </a:r>
          </a:p>
          <a:p>
            <a:pPr marL="824801" lvl="1" indent="-412400" algn="l">
              <a:lnSpc>
                <a:spcPts val="5501"/>
              </a:lnSpc>
              <a:buFont typeface="Arial"/>
              <a:buChar char="•"/>
            </a:pPr>
            <a:r>
              <a:rPr lang="en-US" sz="382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“You owe me, so do this for me.”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602837" y="250577"/>
            <a:ext cx="255528" cy="48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4"/>
              </a:lnSpc>
            </a:pPr>
            <a:r>
              <a:rPr lang="en-US" sz="282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2154</Words>
  <Application>Microsoft Macintosh PowerPoint</Application>
  <PresentationFormat>Custom</PresentationFormat>
  <Paragraphs>283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League Spartan</vt:lpstr>
      <vt:lpstr>Source Sans Pro</vt:lpstr>
      <vt:lpstr>Source Sans Pro Bold</vt:lpstr>
      <vt:lpstr>Source Sans Pro Bold Italics</vt:lpstr>
      <vt:lpstr>Arial</vt:lpstr>
      <vt:lpstr>Source Sans Pro Italics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ProtectEd Slides</dc:title>
  <cp:lastModifiedBy>Kylie Glendenning</cp:lastModifiedBy>
  <cp:revision>3</cp:revision>
  <dcterms:created xsi:type="dcterms:W3CDTF">2006-08-16T00:00:00Z</dcterms:created>
  <dcterms:modified xsi:type="dcterms:W3CDTF">2026-01-07T22:40:16Z</dcterms:modified>
  <dc:identifier>DAGtcUY7FKw</dc:identifier>
</cp:coreProperties>
</file>